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3"/>
  </p:notesMasterIdLst>
  <p:handoutMasterIdLst>
    <p:handoutMasterId r:id="rId104"/>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260" r:id="rId101"/>
    <p:sldId id="26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49873" autoAdjust="0"/>
  </p:normalViewPr>
  <p:slideViewPr>
    <p:cSldViewPr snapToGrid="0">
      <p:cViewPr varScale="1">
        <p:scale>
          <a:sx n="42" d="100"/>
          <a:sy n="42" d="100"/>
        </p:scale>
        <p:origin x="2256"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lnSpcReduction="1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4311971"/>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100s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a:t>
            </a:r>
          </a:p>
          <a:p>
            <a:pPr marL="285750" indent="-285750">
              <a:buFont typeface="Wingdings" panose="05000000000000000000" pitchFamily="2" charset="2"/>
              <a:buChar char="q"/>
            </a:pPr>
            <a:r>
              <a:rPr lang="en-US" sz="1600" dirty="0"/>
              <a:t>Will create ASG. First let’s create launch template with AMI created above and also instance type as t2.micro. Put user data bootstrap script with ec2 (only first and last line)</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a:t>
            </a:r>
          </a:p>
          <a:p>
            <a:pPr marL="285750" indent="-285750">
              <a:buFont typeface="Wingdings" panose="05000000000000000000" pitchFamily="2" charset="2"/>
              <a:buChar char="q"/>
            </a:pPr>
            <a:r>
              <a:rPr lang="en-US" sz="1600" dirty="0">
                <a:highlight>
                  <a:srgbClr val="FFFF00"/>
                </a:highlight>
              </a:rPr>
              <a:t>Assignment – Under Automatic scaling of ASG, try creating dynamic scaling policy , target tracking and with CPU Avg utilization say 70 , put instances as 3 .</a:t>
            </a:r>
          </a:p>
          <a:p>
            <a:pPr marL="285750" indent="-285750">
              <a:buFont typeface="Wingdings" panose="05000000000000000000" pitchFamily="2" charset="2"/>
              <a:buChar char="q"/>
            </a:pPr>
            <a:r>
              <a:rPr lang="en-US" sz="1600" dirty="0">
                <a:highlight>
                  <a:srgbClr val="FFFF00"/>
                </a:highlight>
              </a:rPr>
              <a:t>Do something to increase load on one EC2 instance and see instances growing</a:t>
            </a:r>
          </a:p>
          <a:p>
            <a:pPr marL="285750" indent="-285750">
              <a:buFont typeface="Wingdings" panose="05000000000000000000" pitchFamily="2" charset="2"/>
              <a:buChar char="q"/>
            </a:pPr>
            <a:r>
              <a:rPr lang="en-US" sz="1600" dirty="0"/>
              <a:t>Scaling can also be scheduled one, say reduce capacity over weekend</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Create S3 bucket, upload index.html and an image</a:t>
            </a:r>
          </a:p>
          <a:p>
            <a:pPr marL="285750" indent="-285750">
              <a:buFont typeface="Wingdings" panose="05000000000000000000" pitchFamily="2" charset="2"/>
              <a:buChar char="q"/>
            </a:pPr>
            <a:r>
              <a:rPr lang="en-US" sz="1600" dirty="0"/>
              <a:t>The index.html can be accessed by Open button, but image won’t display as it is not public</a:t>
            </a:r>
          </a:p>
          <a:p>
            <a:pPr marL="285750" indent="-285750">
              <a:buFont typeface="Wingdings" panose="05000000000000000000" pitchFamily="2" charset="2"/>
              <a:buChar char="q"/>
            </a:pPr>
            <a:r>
              <a:rPr lang="en-US" sz="1600" dirty="0"/>
              <a:t>The Object URL anyways won’t work</a:t>
            </a:r>
          </a:p>
          <a:p>
            <a:pPr marL="285750" indent="-285750">
              <a:buFont typeface="Wingdings" panose="05000000000000000000" pitchFamily="2" charset="2"/>
              <a:buChar char="q"/>
            </a:pPr>
            <a:r>
              <a:rPr lang="en-US" sz="1600" dirty="0"/>
              <a:t>Create CloudFront distribution, chose origin domain as S3 bucket</a:t>
            </a:r>
          </a:p>
          <a:p>
            <a:pPr marL="285750" indent="-285750">
              <a:buFont typeface="Wingdings" panose="05000000000000000000" pitchFamily="2" charset="2"/>
              <a:buChar char="q"/>
            </a:pPr>
            <a:r>
              <a:rPr lang="en-US" sz="1600" dirty="0"/>
              <a:t>Origin access public is NA, as bucket is not public. Also, legacy is old</a:t>
            </a:r>
          </a:p>
          <a:p>
            <a:pPr marL="285750" indent="-285750">
              <a:buFont typeface="Wingdings" panose="05000000000000000000" pitchFamily="2" charset="2"/>
              <a:buChar char="q"/>
            </a:pPr>
            <a:r>
              <a:rPr lang="en-US" sz="1600" dirty="0"/>
              <a:t>Create Origin Access Control (will require a policy update on S3)</a:t>
            </a:r>
          </a:p>
          <a:p>
            <a:pPr marL="285750" indent="-285750">
              <a:buFont typeface="Wingdings" panose="05000000000000000000" pitchFamily="2" charset="2"/>
              <a:buChar char="q"/>
            </a:pPr>
            <a:r>
              <a:rPr lang="en-US" sz="1600" dirty="0"/>
              <a:t>Among all other settings, keep defaults and for Default root object mention, index.html</a:t>
            </a:r>
          </a:p>
          <a:p>
            <a:pPr marL="285750" indent="-285750">
              <a:buFont typeface="Wingdings" panose="05000000000000000000" pitchFamily="2" charset="2"/>
              <a:buChar char="q"/>
            </a:pPr>
            <a:r>
              <a:rPr lang="en-US" sz="1600" dirty="0"/>
              <a:t>After creation, last modified will be deploying (wait for this to change)</a:t>
            </a:r>
          </a:p>
          <a:p>
            <a:pPr marL="285750" indent="-285750">
              <a:buFont typeface="Wingdings" panose="05000000000000000000" pitchFamily="2" charset="2"/>
              <a:buChar char="q"/>
            </a:pPr>
            <a:r>
              <a:rPr lang="en-US" sz="1600" dirty="0"/>
              <a:t>On distribution -&gt; Origins -&gt; Edit -&gt; Copy Policy and paste on S3</a:t>
            </a:r>
          </a:p>
          <a:p>
            <a:pPr marL="285750" indent="-285750">
              <a:buFont typeface="Wingdings" panose="05000000000000000000" pitchFamily="2" charset="2"/>
              <a:buChar char="q"/>
            </a:pPr>
            <a:r>
              <a:rPr lang="en-US" sz="1600" dirty="0"/>
              <a:t>Once deploying status is changed, copy distribution domain name and paste on browser</a:t>
            </a:r>
          </a:p>
          <a:p>
            <a:pPr marL="285750" indent="-285750">
              <a:buFont typeface="Wingdings" panose="05000000000000000000" pitchFamily="2" charset="2"/>
              <a:buChar char="q"/>
            </a:pPr>
            <a:r>
              <a:rPr lang="en-US" sz="1600"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sz="1600" dirty="0"/>
              <a:t>To Delete -&gt; Disable distribution -&gt; Wait for status to change from deploying  and then delete distribution</a:t>
            </a:r>
          </a:p>
          <a:p>
            <a:pPr marL="285750" indent="-285750">
              <a:buFont typeface="Wingdings" panose="05000000000000000000" pitchFamily="2" charset="2"/>
              <a:buChar char="q"/>
            </a:pPr>
            <a:r>
              <a:rPr lang="en-US" sz="1600" dirty="0"/>
              <a:t>On left menu -&gt; Origin Access -&gt; Delete</a:t>
            </a:r>
          </a:p>
          <a:p>
            <a:pPr marL="285750" indent="-285750">
              <a:buFont typeface="Wingdings" panose="05000000000000000000" pitchFamily="2" charset="2"/>
              <a:buChar char="q"/>
            </a:pPr>
            <a:r>
              <a:rPr lang="en-US" sz="1600"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a:bodyPr>
          <a:lstStyle/>
          <a:p>
            <a:pPr marL="285750" indent="-285750">
              <a:buFont typeface="Wingdings" panose="05000000000000000000" pitchFamily="2" charset="2"/>
              <a:buChar char="q"/>
            </a:pPr>
            <a:r>
              <a:rPr lang="en-US" sz="1800" dirty="0"/>
              <a:t>Create Queue -&gt; Standard, </a:t>
            </a:r>
          </a:p>
          <a:p>
            <a:pPr marL="285750" indent="-285750">
              <a:buFont typeface="Wingdings" panose="05000000000000000000" pitchFamily="2" charset="2"/>
              <a:buChar char="q"/>
            </a:pPr>
            <a:r>
              <a:rPr lang="en-US" sz="1800" dirty="0"/>
              <a:t>Click on Send and Receive Messages button</a:t>
            </a:r>
          </a:p>
          <a:p>
            <a:pPr marL="285750" indent="-285750">
              <a:buFont typeface="Wingdings" panose="05000000000000000000" pitchFamily="2" charset="2"/>
              <a:buChar char="q"/>
            </a:pPr>
            <a:r>
              <a:rPr lang="en-US" sz="1800" dirty="0"/>
              <a:t>Write some hello message and click Send message. Send few more messages</a:t>
            </a:r>
          </a:p>
          <a:p>
            <a:pPr marL="285750" indent="-285750">
              <a:buFont typeface="Wingdings" panose="05000000000000000000" pitchFamily="2" charset="2"/>
              <a:buChar char="q"/>
            </a:pPr>
            <a:r>
              <a:rPr lang="en-US" sz="1800" dirty="0"/>
              <a:t>Under Receive Message section, the Message available will be updated (might take time)</a:t>
            </a:r>
          </a:p>
          <a:p>
            <a:pPr marL="285750" indent="-285750">
              <a:buFont typeface="Wingdings" panose="05000000000000000000" pitchFamily="2" charset="2"/>
              <a:buChar char="q"/>
            </a:pPr>
            <a:r>
              <a:rPr lang="en-US" sz="1800" dirty="0"/>
              <a:t>Poll Messages will show 3 messages, Click on message to see body</a:t>
            </a:r>
          </a:p>
          <a:p>
            <a:pPr marL="285750" indent="-285750">
              <a:buFont typeface="Wingdings" panose="05000000000000000000" pitchFamily="2" charset="2"/>
              <a:buChar char="q"/>
            </a:pPr>
            <a:r>
              <a:rPr lang="en-US" sz="1800" dirty="0"/>
              <a:t>Once seen delete the messages, to simulate deletion</a:t>
            </a:r>
          </a:p>
          <a:p>
            <a:pPr marL="285750" indent="-285750">
              <a:buFont typeface="Wingdings" panose="05000000000000000000" pitchFamily="2" charset="2"/>
              <a:buChar char="q"/>
            </a:pPr>
            <a:r>
              <a:rPr lang="en-US" sz="1800" dirty="0"/>
              <a:t>Delete Queue</a:t>
            </a:r>
          </a:p>
          <a:p>
            <a:pPr marL="285750" indent="-285750">
              <a:buFont typeface="Wingdings" panose="05000000000000000000" pitchFamily="2" charset="2"/>
              <a:buChar char="q"/>
            </a:pPr>
            <a:r>
              <a:rPr lang="en-US" sz="18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Once created, go to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On Left Menu , topics, Publish Message</a:t>
            </a:r>
          </a:p>
          <a:p>
            <a:pPr marL="285750" indent="-285750">
              <a:buFont typeface="Wingdings" panose="05000000000000000000" pitchFamily="2" charset="2"/>
              <a:buChar char="q"/>
            </a:pPr>
            <a:r>
              <a:rPr lang="en-US" sz="1800" dirty="0"/>
              <a:t>Message will be available on inbox</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a EC2 instance (for its metrics to appear)</a:t>
            </a:r>
          </a:p>
          <a:p>
            <a:pPr marL="285750" indent="-285750">
              <a:buFont typeface="Wingdings" panose="05000000000000000000" pitchFamily="2" charset="2"/>
              <a:buChar char="q"/>
            </a:pPr>
            <a:r>
              <a:rPr lang="en-US" sz="1800" dirty="0"/>
              <a:t>Meanwhile CloudWatch – Metrics – All Metrics will show metrics available for all AWS Services</a:t>
            </a:r>
          </a:p>
          <a:p>
            <a:pPr marL="285750" indent="-285750">
              <a:buFont typeface="Wingdings" panose="05000000000000000000" pitchFamily="2" charset="2"/>
              <a:buChar char="q"/>
            </a:pPr>
            <a:r>
              <a:rPr lang="en-US" sz="1800" dirty="0"/>
              <a:t>Click on SQS , to see metrics available, Query tab besides Browse tab will enable users to run queries to see metrics</a:t>
            </a:r>
          </a:p>
          <a:p>
            <a:pPr marL="285750" indent="-285750">
              <a:buFont typeface="Wingdings" panose="05000000000000000000" pitchFamily="2" charset="2"/>
              <a:buChar char="q"/>
            </a:pPr>
            <a:r>
              <a:rPr lang="en-US" sz="1800" dirty="0"/>
              <a:t>EC2 instance created will also show up in the list</a:t>
            </a:r>
          </a:p>
          <a:p>
            <a:pPr marL="285750" indent="-285750">
              <a:buFont typeface="Wingdings" panose="05000000000000000000" pitchFamily="2" charset="2"/>
              <a:buChar char="q"/>
            </a:pPr>
            <a:r>
              <a:rPr lang="en-US" sz="1800" dirty="0"/>
              <a:t>Left Menu -&gt; Create Alarm -&gt; Metrics -&gt; EC2 -&gt; CPUUtilization &gt; 80% -&gt; In Alarm -&gt; Create Topic -&gt; Put email (Over email , click on confirm subscription) -&gt; Create Alarm</a:t>
            </a:r>
          </a:p>
          <a:p>
            <a:pPr marL="285750" indent="-285750">
              <a:buFont typeface="Wingdings" panose="05000000000000000000" pitchFamily="2" charset="2"/>
              <a:buChar char="q"/>
            </a:pPr>
            <a:r>
              <a:rPr lang="en-US" sz="1800" dirty="0"/>
              <a:t>Change region to us-east-1 and billing metrics will be available</a:t>
            </a:r>
          </a:p>
          <a:p>
            <a:pPr marL="285750" indent="-285750">
              <a:buFont typeface="Wingdings" panose="05000000000000000000" pitchFamily="2" charset="2"/>
              <a:buChar char="q"/>
            </a:pPr>
            <a:r>
              <a:rPr lang="en-US" sz="1800" dirty="0"/>
              <a:t>Clean up – Delete Alarm and topics created. Delete also the EC2 instance</a:t>
            </a:r>
          </a:p>
          <a:p>
            <a:pPr marL="285750" indent="-285750">
              <a:buFont typeface="Wingdings" panose="05000000000000000000" pitchFamily="2" charset="2"/>
              <a:buChar char="q"/>
            </a:pPr>
            <a:r>
              <a:rPr lang="en-US" sz="1800" dirty="0"/>
              <a:t>For CloudWatch logs , a lambda cloud watch logs can be demoed</a:t>
            </a:r>
          </a:p>
          <a:p>
            <a:pPr marL="285750" indent="-285750">
              <a:buFont typeface="Wingdings" panose="05000000000000000000" pitchFamily="2" charset="2"/>
              <a:buChar char="q"/>
            </a:pPr>
            <a:r>
              <a:rPr lang="en-US" sz="1800" dirty="0"/>
              <a:t>For EC2, a agent need to be installed on EC2 agent. Documentation is available to follow</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794471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t>AWS Shiels Standard protects applications from such attacks and is free</a:t>
            </a:r>
          </a:p>
          <a:p>
            <a:pPr marL="285750" indent="-285750">
              <a:buFont typeface="Wingdings" panose="05000000000000000000" pitchFamily="2" charset="2"/>
              <a:buChar char="q"/>
            </a:pPr>
            <a:r>
              <a:rPr lang="en-US" sz="1800" dirty="0"/>
              <a:t>AWS Advance Shield comes with loads of other features to give premium protection 24/7 and is not free</a:t>
            </a:r>
          </a:p>
          <a:p>
            <a:pPr marL="285750" indent="-285750">
              <a:buFont typeface="Wingdings" panose="05000000000000000000" pitchFamily="2" charset="2"/>
              <a:buChar char="q"/>
            </a:pPr>
            <a:r>
              <a:rPr lang="en-US" sz="1800" dirty="0"/>
              <a:t>AWS Web Application Firewall (WAF) 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857933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a:t>
            </a:r>
            <a:r>
              <a:rPr lang="en-US" sz="1500" spc="50" dirty="0" err="1">
                <a:solidFill>
                  <a:schemeClr val="tx1"/>
                </a:solidFill>
              </a:rPr>
              <a:t>InstanceId</a:t>
            </a:r>
            <a:endParaRPr lang="en-US" sz="1500" spc="50" dirty="0">
              <a:solidFill>
                <a:schemeClr val="tx1"/>
              </a:solidFill>
            </a:endParaRP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5429</TotalTime>
  <Words>10640</Words>
  <Application>Microsoft Office PowerPoint</Application>
  <PresentationFormat>Widescreen</PresentationFormat>
  <Paragraphs>1288</Paragraphs>
  <Slides>98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Other services</vt:lpstr>
      <vt:lpstr>CloudWatch</vt:lpstr>
      <vt:lpstr>CloudWatch – Hands on</vt:lpstr>
      <vt:lpstr>AWS Security</vt:lpstr>
      <vt:lpstr>AWS Security- Attacks</vt:lpstr>
      <vt:lpstr>AWS Security- Encryption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977</cp:revision>
  <dcterms:created xsi:type="dcterms:W3CDTF">2023-03-07T07:35:16Z</dcterms:created>
  <dcterms:modified xsi:type="dcterms:W3CDTF">2023-12-29T13:43:16Z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